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5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ekmuk Batang" charset="1" panose="02030600000101010101"/>
      <p:regular r:id="rId10"/>
    </p:embeddedFont>
    <p:embeddedFont>
      <p:font typeface="Jeju Hallasan" charset="1" panose="02000300000000000000"/>
      <p:regular r:id="rId11"/>
    </p:embeddedFont>
    <p:embeddedFont>
      <p:font typeface="Black Han Sans" charset="1" panose="00000000000000000000"/>
      <p:regular r:id="rId12"/>
    </p:embeddedFont>
    <p:embeddedFont>
      <p:font typeface="Saira Bold" charset="1" panose="00000800000000000000"/>
      <p:regular r:id="rId13"/>
    </p:embeddedFont>
    <p:embeddedFont>
      <p:font typeface="Saira Bold Bold" charset="1" panose="00000900000000000000"/>
      <p:regular r:id="rId14"/>
    </p:embeddedFont>
    <p:embeddedFont>
      <p:font typeface="Saira Light" charset="1" panose="00000400000000000000"/>
      <p:regular r:id="rId15"/>
    </p:embeddedFont>
    <p:embeddedFont>
      <p:font typeface="Saira Light Bold" charset="1" panose="00000500000000000000"/>
      <p:regular r:id="rId16"/>
    </p:embeddedFont>
    <p:embeddedFont>
      <p:font typeface="Saira Black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notesMasters/notesMaster1.xml" Type="http://schemas.openxmlformats.org/officeDocument/2006/relationships/notesMaster"/><Relationship Id="rId56" Target="theme/theme2.xml" Type="http://schemas.openxmlformats.org/officeDocument/2006/relationships/theme"/><Relationship Id="rId57" Target="notesSlides/notesSlide1.xml" Type="http://schemas.openxmlformats.org/officeDocument/2006/relationships/notesSlide"/><Relationship Id="rId58" Target="notesSlides/notesSlide2.xml" Type="http://schemas.openxmlformats.org/officeDocument/2006/relationships/notesSlide"/><Relationship Id="rId59" Target="notesSlides/notesSlide3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4.xml" Type="http://schemas.openxmlformats.org/officeDocument/2006/relationships/notesSlide"/><Relationship Id="rId61" Target="notesSlides/notesSlide5.xml" Type="http://schemas.openxmlformats.org/officeDocument/2006/relationships/notesSlide"/><Relationship Id="rId62" Target="notesSlides/notesSlide6.xml" Type="http://schemas.openxmlformats.org/officeDocument/2006/relationships/notesSlide"/><Relationship Id="rId63" Target="notesSlides/notesSlide7.xml" Type="http://schemas.openxmlformats.org/officeDocument/2006/relationships/notesSlide"/><Relationship Id="rId64" Target="notesSlides/notesSlide8.xml" Type="http://schemas.openxmlformats.org/officeDocument/2006/relationships/notesSlide"/><Relationship Id="rId65" Target="notesSlides/notesSlide9.xml" Type="http://schemas.openxmlformats.org/officeDocument/2006/relationships/notesSlide"/><Relationship Id="rId66" Target="notesSlides/notesSlide10.xml" Type="http://schemas.openxmlformats.org/officeDocument/2006/relationships/notesSlide"/><Relationship Id="rId67" Target="notesSlides/notesSlide11.xml" Type="http://schemas.openxmlformats.org/officeDocument/2006/relationships/notesSlide"/><Relationship Id="rId68" Target="notesSlides/notesSlide12.xml" Type="http://schemas.openxmlformats.org/officeDocument/2006/relationships/notesSlide"/><Relationship Id="rId69" Target="notesSlides/notesSlide13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14.xml" Type="http://schemas.openxmlformats.org/officeDocument/2006/relationships/notesSlide"/><Relationship Id="rId71" Target="notesSlides/notesSlide15.xml" Type="http://schemas.openxmlformats.org/officeDocument/2006/relationships/notesSlide"/><Relationship Id="rId72" Target="notesSlides/notesSlide16.xml" Type="http://schemas.openxmlformats.org/officeDocument/2006/relationships/notesSlide"/><Relationship Id="rId73" Target="notesSlides/notesSlide17.xml" Type="http://schemas.openxmlformats.org/officeDocument/2006/relationships/notesSlide"/><Relationship Id="rId74" Target="notesSlides/notesSlide18.xml" Type="http://schemas.openxmlformats.org/officeDocument/2006/relationships/notesSlide"/><Relationship Id="rId75" Target="notesSlides/notesSlide19.xml" Type="http://schemas.openxmlformats.org/officeDocument/2006/relationships/notesSlide"/><Relationship Id="rId76" Target="notesSlides/notesSlide20.xml" Type="http://schemas.openxmlformats.org/officeDocument/2006/relationships/notesSlide"/><Relationship Id="rId77" Target="notesSlides/notesSlide21.xml" Type="http://schemas.openxmlformats.org/officeDocument/2006/relationships/notesSlide"/><Relationship Id="rId78" Target="notesSlides/notesSlide22.xml" Type="http://schemas.openxmlformats.org/officeDocument/2006/relationships/notesSlide"/><Relationship Id="rId79" Target="notesSlides/notesSlide23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24.xml" Type="http://schemas.openxmlformats.org/officeDocument/2006/relationships/notesSlide"/><Relationship Id="rId81" Target="notesSlides/notesSlide25.xml" Type="http://schemas.openxmlformats.org/officeDocument/2006/relationships/notesSlide"/><Relationship Id="rId82" Target="notesSlides/notesSlide26.xml" Type="http://schemas.openxmlformats.org/officeDocument/2006/relationships/notesSlide"/><Relationship Id="rId83" Target="notesSlides/notesSlide27.xml" Type="http://schemas.openxmlformats.org/officeDocument/2006/relationships/notesSlide"/><Relationship Id="rId84" Target="notesSlides/notesSlide28.xml" Type="http://schemas.openxmlformats.org/officeDocument/2006/relationships/notesSlide"/><Relationship Id="rId85" Target="notesSlides/notesSlide29.xml" Type="http://schemas.openxmlformats.org/officeDocument/2006/relationships/notesSlide"/><Relationship Id="rId86" Target="notesSlides/notesSlide30.xml" Type="http://schemas.openxmlformats.org/officeDocument/2006/relationships/notesSlide"/><Relationship Id="rId87" Target="notesSlides/notesSlide31.xml" Type="http://schemas.openxmlformats.org/officeDocument/2006/relationships/notesSlide"/><Relationship Id="rId88" Target="notesSlides/notesSlide32.xml" Type="http://schemas.openxmlformats.org/officeDocument/2006/relationships/notesSlide"/><Relationship Id="rId89" Target="notesSlides/notesSlide33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34.xml" Type="http://schemas.openxmlformats.org/officeDocument/2006/relationships/notesSlide"/><Relationship Id="rId91" Target="notesSlides/notesSlide35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 연합해조 발표를 맡은 OOO입니다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표는 좀 더 명확하게 보여주기 위한 퍼센트 밴드입니다.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 후 시사를 통해 어느 시기에 사고 팔지 정확하게 예측한다고 생각했습니다.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신풍제약도 앞에서 이야기 했던 방식 그대로 갑니다. 우선 MySQL에서 해당 주식을 찾은 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볼린저 밴드에서 현재 주식의 위치를 확인한 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퍼센트 밴드에서 자세히 살펴봅니다.</a:t>
            </a:r>
          </a:p>
          <a:p>
            <a:r>
              <a:rPr lang="en-US"/>
              <a:t>신풍제약도 SK하이닉스와 같이 하한 선 밑으로 내려가 있기 때문에 좀 지켜본 후에 올라가는 것을 확인하고 사는 것이 좋다고 생각했습니다.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하지만 신풍 제약의 시사를 보시게 되면 신풍 제약이 코로나 19 백신주로 언급되면서 주식이 상승할 것이 거의 확실시 되어 이때 주식을 사는 것이 좋다고 생각했습니다.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SGC 이테크 건설의 경우에는 좀 더 도전적으로 생각해서 선정해보았습니다. 우선 지난 2달동안 떨어지는 주식을 찾은 후 최근 3일에 오르기 시작한 주식을 찾는 형식으로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실제로 볼린저 밴드를 살펴보면 2019년에는 높았던 주식이 2020년 3월 19일에만 떨어진 것을 확인할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이렇게 하한선만 쳤으면 모를까 반등을 하기 시작했기 때문에 바로 주식을 사는 것으로 결정했습니다.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SGC이테크건설의 기사 중 하나입니다.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목차는 다음과 같습니다.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그러면 이렇게 종목을 선정한 후 저희가 매수 매도 시기를 예측 시기를 정한 방법에 대해 설명드리겠습니다.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방법에 대해 우선 간단하게 설명드리자면 MACD와 볼린저 밴드를 통해 현재 주식이 상승장인지 하락장인지 구분하는 방식으로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SK하이닉스의 볼린저 밴드를 보시게 되면 빨간색으로 나타난 눌림목 구간에서 매수하고 파란색 동그라미로 표시된 긴목 구간에서는 매도하는 형식으로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신풍제약 의 볼린저 밴드입니다.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SGC이테크건설의 볼린저 밴드까지 똑같은 방식으로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그렇게 매수 매도 기간까지 설정을 하고 나온 수익률에 대해 설명드리겠습니다.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(피피티를 보면서 설명해주세요!)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업종별 평균 그래프 또한 언제 매도하고 매수해야 할지 알려주는 중요한 지표가 되었습니다.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실제 전체 데이터의 최대 최소 값을 나타낸 표입니다. 만약 매수와 매도를 한번만 진행하였다면 신풍제약이 28배 이득을 보는 것이 최대였다는 결과가 나오는 것을 볼 수 있습니다. 이를 통해 잘 선정했다는 것을 확인할 수 있었습니다.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결과로 총 수익률은 616% 총 손익은 184.7억을 벌었다는 것을 계산을 통해 확인할 수 있었습니다.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주식을 선택한 기준에 대해 설명드리겠습니다.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여기에서 끝나면 뭔가 미래를 보고 예측을 했던 것처럼 느껴져서 아무런 데이터 없이 오로지 볼린저 밴드를 통해서만 미래의 주가를 예측해보았습니다.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SK 하이닉스는 상한선과 하한선의 범위가 작아지는 것을 통해 올라갈 것이라고 예측을 해보았습니다. 그리고 실제 찾아본 결과 사실이었다는 것을 확인할 수 있었습니다.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신풍제약입니다. 신풍제약은 상한선과 하한선의 거리가 넓어지는 것을 통해 주식의 가격이 내려갈 것이라고 예측했고 실제로 내려간 것을 확인할 수 있었습니다.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SCG이테크 건설 또한 넓어지는 추세이기 때문에 내려갈 것이라고 예측을 했고 실제로 그렇게 되었습니다.</a:t>
            </a:r>
          </a:p>
          <a:p>
            <a:r>
              <a:rPr lang="en-US"/>
              <a:t>물론 이러한 결과가 운이 좋아서 나왔다는 것은 알고 있지만 실제로 예상이 전부 적중했다는 것에 저희도 놀랐습니다.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저희 조원입니다.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지금까지 발표를 들어주셔서 감사합니다.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주식 3개를 선정할 때 어떻게 선정하면 좋을 지 고민을 하다가 과거 주식의 변동폭을 바탕으로 선택을 하기로 했습니다. 2개의 주식은 안전하게 투자하기 위해 변동폭이 작은 것을 선택했고 나머지 한개는 변동폭이 가장 높게 나타난 것을 선택했습니다.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그렇게 정한 저희 조의 종목은 ...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다음과 같습니다. SK하이닉스와 신풍제약이 안전하게 투자한 주식이고 마지막 SGC이테크건설이 모험을 한 주식입니다.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실제로 분석한 결과를 통해 주식을 선택한 근거에 대해 설명드리겠습니다.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아까 전에 설명드렸던 안전한 주식을 구하기 위해 MySQL 상에서 총 거래량, 변동폭을 사용해 분석을 해보니 다음과 같이 SK하이닉스와 신풍제약이 1순위로 나왔습니다.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 후 볼린저 밴드를 통해 살펴본 결과 2020년 3월 19일날 하한선에 닿았다는 것을 확인 할 수 있습니다.</a:t>
            </a:r>
          </a:p>
          <a:p>
            <a:r>
              <a:rPr lang="en-US"/>
              <a:t>물론 하한선 아래로 내려가는 경우에는 이상 수치가 나타나는 것이기 때문에 지금 바로는 사지 말고 다시 볼린저 밴드 안으로 들어갈때 사는 것이 좋겠다고 생각했습니다.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3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3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32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33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9297"/>
            <a:ext cx="5319751" cy="10905593"/>
            <a:chOff x="0" y="0"/>
            <a:chExt cx="7093001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412395"/>
              <a:ext cx="3670296" cy="13716000"/>
            </a:xfrm>
            <a:prstGeom prst="rect">
              <a:avLst/>
            </a:prstGeom>
            <a:solidFill>
              <a:srgbClr val="69A9B2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3670296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4811198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5952100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58065" y="1708895"/>
            <a:ext cx="10801235" cy="6892704"/>
            <a:chOff x="0" y="0"/>
            <a:chExt cx="14401647" cy="91902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3825"/>
              <a:ext cx="14401647" cy="7923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49403C"/>
                  </a:solidFill>
                  <a:latin typeface="Saira Black Bold"/>
                </a:rPr>
                <a:t>stock data analysis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01721"/>
              <a:ext cx="14187804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144">
                  <a:solidFill>
                    <a:srgbClr val="49403C"/>
                  </a:solidFill>
                  <a:latin typeface="Saira Light Bold"/>
                </a:rPr>
                <a:t>Think different! Invest better!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12405" y="417578"/>
            <a:ext cx="4754303" cy="539495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-2846452" y="4733664"/>
            <a:ext cx="8229600" cy="70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</a:pPr>
            <a:r>
              <a:rPr lang="en-US" sz="4199" spc="377">
                <a:solidFill>
                  <a:srgbClr val="FFEFD6"/>
                </a:solidFill>
                <a:ea typeface="Black Han Sans"/>
              </a:rPr>
              <a:t>연합해조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934575"/>
            <a:ext cx="16230600" cy="64178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616823" y="6367835"/>
            <a:ext cx="1349327" cy="1349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77561" y="-5072588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147462" y="4003576"/>
            <a:ext cx="2567029" cy="10905593"/>
            <a:chOff x="0" y="0"/>
            <a:chExt cx="3422705" cy="1454079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1067"/>
          <a:stretch>
            <a:fillRect/>
          </a:stretch>
        </p:blipFill>
        <p:spPr>
          <a:xfrm flipH="false" flipV="false" rot="0">
            <a:off x="1901785" y="4411564"/>
            <a:ext cx="12307960" cy="20501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3861"/>
          <a:stretch>
            <a:fillRect/>
          </a:stretch>
        </p:blipFill>
        <p:spPr>
          <a:xfrm flipH="false" flipV="false" rot="0">
            <a:off x="1938720" y="6833175"/>
            <a:ext cx="12982368" cy="275364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668" t="0" r="668" b="54423"/>
          <a:stretch>
            <a:fillRect/>
          </a:stretch>
        </p:blipFill>
        <p:spPr>
          <a:xfrm flipH="false" flipV="false" rot="0">
            <a:off x="1938720" y="2443348"/>
            <a:ext cx="9749600" cy="155561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160190" y="850219"/>
            <a:ext cx="6099110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 spc="209">
                <a:solidFill>
                  <a:srgbClr val="49403C"/>
                </a:solidFill>
                <a:latin typeface="Saira Black"/>
              </a:rPr>
              <a:t>STOCK 1</a:t>
            </a:r>
          </a:p>
          <a:p>
            <a:pPr algn="r">
              <a:lnSpc>
                <a:spcPts val="7440"/>
              </a:lnSpc>
            </a:pPr>
            <a:r>
              <a:rPr lang="en-US" sz="6200" spc="186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441" y="5996840"/>
            <a:ext cx="17677118" cy="21047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91263" y="2147520"/>
            <a:ext cx="12418142" cy="32523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1843" y="7672375"/>
            <a:ext cx="17810716" cy="547740"/>
            <a:chOff x="0" y="0"/>
            <a:chExt cx="4690888" cy="14426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690888" cy="144261"/>
            </a:xfrm>
            <a:custGeom>
              <a:avLst/>
              <a:gdLst/>
              <a:ahLst/>
              <a:cxnLst/>
              <a:rect r="r" b="b" t="t" l="l"/>
              <a:pathLst>
                <a:path h="144261" w="4690888">
                  <a:moveTo>
                    <a:pt x="0" y="0"/>
                  </a:moveTo>
                  <a:lnTo>
                    <a:pt x="4690888" y="0"/>
                  </a:lnTo>
                  <a:lnTo>
                    <a:pt x="4690888" y="144261"/>
                  </a:lnTo>
                  <a:lnTo>
                    <a:pt x="0" y="144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>
              <a:solidFill>
                <a:srgbClr val="FF3131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 제약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6478" y="8625497"/>
            <a:ext cx="1241504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Jeju Hallasan"/>
              </a:rPr>
              <a:t>기간내 변동폭이 심하지 않으면서 거래량이 많은 안정적인 주가 선택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5724" y="2048445"/>
            <a:ext cx="15654652" cy="619011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 제약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02311" y="4974600"/>
            <a:ext cx="1349327" cy="1349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12713" y="2125962"/>
            <a:ext cx="15262574" cy="60350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 제약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16030" y="6081554"/>
            <a:ext cx="1349327" cy="1349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77561" y="-5072588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147462" y="4003576"/>
            <a:ext cx="2567029" cy="10905593"/>
            <a:chOff x="0" y="0"/>
            <a:chExt cx="3422705" cy="1454079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697471"/>
            <a:ext cx="9612527" cy="16305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7139" y="7460488"/>
            <a:ext cx="9504088" cy="156477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55265" y="4553199"/>
            <a:ext cx="8485962" cy="78296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55265" y="9253863"/>
            <a:ext cx="8485962" cy="49632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277239" y="5601042"/>
            <a:ext cx="11450990" cy="163084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266081" y="849905"/>
            <a:ext cx="5993219" cy="195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4"/>
              </a:lnSpc>
            </a:pPr>
            <a:r>
              <a:rPr lang="en-US" sz="6878" spc="206">
                <a:solidFill>
                  <a:srgbClr val="49403C"/>
                </a:solidFill>
                <a:latin typeface="Saira Black"/>
              </a:rPr>
              <a:t>STOCK 2</a:t>
            </a:r>
          </a:p>
          <a:p>
            <a:pPr algn="r">
              <a:lnSpc>
                <a:spcPts val="731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800240" y="1601308"/>
            <a:ext cx="6000220" cy="120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4BBC39"/>
                </a:solidFill>
                <a:ea typeface="Black Han Sans"/>
              </a:rPr>
              <a:t>신풍 제약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68566" y="2404358"/>
            <a:ext cx="13150868" cy="547828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95999" y="5604418"/>
            <a:ext cx="11808133" cy="337801"/>
            <a:chOff x="0" y="0"/>
            <a:chExt cx="3109961" cy="8896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109961" cy="88968"/>
            </a:xfrm>
            <a:custGeom>
              <a:avLst/>
              <a:gdLst/>
              <a:ahLst/>
              <a:cxnLst/>
              <a:rect r="r" b="b" t="t" l="l"/>
              <a:pathLst>
                <a:path h="88968" w="3109961">
                  <a:moveTo>
                    <a:pt x="0" y="0"/>
                  </a:moveTo>
                  <a:lnTo>
                    <a:pt x="3109961" y="0"/>
                  </a:lnTo>
                  <a:lnTo>
                    <a:pt x="3109961" y="88968"/>
                  </a:lnTo>
                  <a:lnTo>
                    <a:pt x="0" y="88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E15C63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36478" y="8402376"/>
            <a:ext cx="1241504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Jeju Hallasan"/>
              </a:rPr>
              <a:t>과거에는 높았다 떨어졌지만 최근에 반등이 급격하게 된 주식 찾기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SGC 이테크건설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7295" y="1906340"/>
            <a:ext cx="16373410" cy="647431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826763" y="7073995"/>
            <a:ext cx="1139388" cy="11393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E15C63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83868" y="2951546"/>
            <a:ext cx="6082510" cy="2456281"/>
            <a:chOff x="0" y="0"/>
            <a:chExt cx="1601978" cy="646922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601978" cy="646922"/>
            </a:xfrm>
            <a:custGeom>
              <a:avLst/>
              <a:gdLst/>
              <a:ahLst/>
              <a:cxnLst/>
              <a:rect r="r" b="b" t="t" l="l"/>
              <a:pathLst>
                <a:path h="646922" w="1601978">
                  <a:moveTo>
                    <a:pt x="64914" y="0"/>
                  </a:moveTo>
                  <a:lnTo>
                    <a:pt x="1537064" y="0"/>
                  </a:lnTo>
                  <a:cubicBezTo>
                    <a:pt x="1572915" y="0"/>
                    <a:pt x="1601978" y="29063"/>
                    <a:pt x="1601978" y="64914"/>
                  </a:cubicBezTo>
                  <a:lnTo>
                    <a:pt x="1601978" y="582008"/>
                  </a:lnTo>
                  <a:cubicBezTo>
                    <a:pt x="1601978" y="617859"/>
                    <a:pt x="1572915" y="646922"/>
                    <a:pt x="1537064" y="646922"/>
                  </a:cubicBezTo>
                  <a:lnTo>
                    <a:pt x="64914" y="646922"/>
                  </a:lnTo>
                  <a:cubicBezTo>
                    <a:pt x="47697" y="646922"/>
                    <a:pt x="31186" y="640083"/>
                    <a:pt x="19013" y="627909"/>
                  </a:cubicBezTo>
                  <a:cubicBezTo>
                    <a:pt x="6839" y="615735"/>
                    <a:pt x="0" y="599224"/>
                    <a:pt x="0" y="582008"/>
                  </a:cubicBezTo>
                  <a:lnTo>
                    <a:pt x="0" y="64914"/>
                  </a:lnTo>
                  <a:cubicBezTo>
                    <a:pt x="0" y="47697"/>
                    <a:pt x="6839" y="31186"/>
                    <a:pt x="19013" y="19013"/>
                  </a:cubicBezTo>
                  <a:cubicBezTo>
                    <a:pt x="31186" y="6839"/>
                    <a:pt x="47697" y="0"/>
                    <a:pt x="64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52A7D7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699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SGC 이테크건설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7846" y="1859108"/>
            <a:ext cx="16612308" cy="65687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699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SGC 이테크건설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77561" y="-5072588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147462" y="4003576"/>
            <a:ext cx="2567029" cy="10905593"/>
            <a:chOff x="0" y="0"/>
            <a:chExt cx="3422705" cy="1454079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44128"/>
          <a:stretch>
            <a:fillRect/>
          </a:stretch>
        </p:blipFill>
        <p:spPr>
          <a:xfrm flipH="false" flipV="false" rot="0">
            <a:off x="1895038" y="5792599"/>
            <a:ext cx="7463246" cy="8255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95038" y="3530337"/>
            <a:ext cx="12905302" cy="161316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160190" y="850219"/>
            <a:ext cx="6099110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 spc="209">
                <a:solidFill>
                  <a:srgbClr val="49403C"/>
                </a:solidFill>
                <a:latin typeface="Saira Black"/>
              </a:rPr>
              <a:t>STOCK 3</a:t>
            </a:r>
          </a:p>
          <a:p>
            <a:pPr algn="r">
              <a:lnSpc>
                <a:spcPts val="7440"/>
              </a:lnSpc>
            </a:pPr>
            <a:r>
              <a:rPr lang="en-US" sz="6200" spc="186">
                <a:solidFill>
                  <a:srgbClr val="52A7D7"/>
                </a:solidFill>
                <a:latin typeface="Black Han Sans"/>
              </a:rPr>
              <a:t>SGC 이테크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739848" y="7188591"/>
            <a:ext cx="13236871" cy="2069709"/>
            <a:chOff x="0" y="0"/>
            <a:chExt cx="17649161" cy="2759612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7649161" cy="2759612"/>
            </a:xfrm>
            <a:prstGeom prst="rect">
              <a:avLst/>
            </a:prstGeom>
          </p:spPr>
        </p:pic>
        <p:sp>
          <p:nvSpPr>
            <p:cNvPr name="AutoShape 15" id="15"/>
            <p:cNvSpPr/>
            <p:nvPr/>
          </p:nvSpPr>
          <p:spPr>
            <a:xfrm>
              <a:off x="168261" y="809541"/>
              <a:ext cx="10986573" cy="0"/>
            </a:xfrm>
            <a:prstGeom prst="line">
              <a:avLst/>
            </a:prstGeom>
            <a:ln cap="flat" w="762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168261" y="1955854"/>
              <a:ext cx="17093340" cy="0"/>
            </a:xfrm>
            <a:prstGeom prst="line">
              <a:avLst/>
            </a:prstGeom>
            <a:ln cap="flat" w="762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168261" y="2590854"/>
              <a:ext cx="17093340" cy="0"/>
            </a:xfrm>
            <a:prstGeom prst="line">
              <a:avLst/>
            </a:prstGeom>
            <a:ln cap="flat" w="762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299892" y="-309297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83694"/>
            <a:ext cx="4693944" cy="465980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3064" y="1146679"/>
            <a:ext cx="4691200" cy="398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29"/>
              </a:lnSpc>
            </a:pPr>
            <a:r>
              <a:rPr lang="en-US" sz="8099" spc="242">
                <a:solidFill>
                  <a:srgbClr val="49403C"/>
                </a:solidFill>
                <a:latin typeface="Saira Bold Bold"/>
              </a:rPr>
              <a:t>Table </a:t>
            </a:r>
          </a:p>
          <a:p>
            <a:pPr>
              <a:lnSpc>
                <a:spcPts val="10529"/>
              </a:lnSpc>
            </a:pPr>
            <a:r>
              <a:rPr lang="en-US" sz="8099" spc="242">
                <a:solidFill>
                  <a:srgbClr val="49403C"/>
                </a:solidFill>
                <a:latin typeface="Saira Bold Bold"/>
              </a:rPr>
              <a:t>OF</a:t>
            </a:r>
          </a:p>
          <a:p>
            <a:pPr>
              <a:lnSpc>
                <a:spcPts val="10529"/>
              </a:lnSpc>
            </a:pPr>
            <a:r>
              <a:rPr lang="en-US" sz="8099" spc="242">
                <a:solidFill>
                  <a:srgbClr val="49403C"/>
                </a:solidFill>
                <a:latin typeface="Saira Bold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77445" y="6926481"/>
            <a:ext cx="8281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3. STOCK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7445" y="5564406"/>
            <a:ext cx="75235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1. STOCK SELECTION CRITERIA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7445" y="7631331"/>
            <a:ext cx="8281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4. BUY / SELL  DATE PREIDCTION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6532" y="6221631"/>
            <a:ext cx="8281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2. TOP 3 STOCK SELECTION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7445" y="8336181"/>
            <a:ext cx="8281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5. RATE OF RETURN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7445" y="8996362"/>
            <a:ext cx="8281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4">
                <a:solidFill>
                  <a:srgbClr val="49403C"/>
                </a:solidFill>
                <a:latin typeface="Saira Black"/>
              </a:rPr>
              <a:t> 6. FUTURE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AutoShape 3" id="3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-309297"/>
            <a:ext cx="6867867" cy="54527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2521" y="2400300"/>
            <a:ext cx="9361420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BUy / Sell date preidction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9542" y="6657731"/>
            <a:ext cx="6216633" cy="262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53"/>
              </a:lnSpc>
            </a:pPr>
            <a:r>
              <a:rPr lang="en-US" sz="7038" spc="351">
                <a:solidFill>
                  <a:srgbClr val="FFEFD6"/>
                </a:solidFill>
                <a:ea typeface="Black Han Sans"/>
              </a:rPr>
              <a:t>매수 / 매도</a:t>
            </a:r>
          </a:p>
          <a:p>
            <a:pPr>
              <a:lnSpc>
                <a:spcPts val="9853"/>
              </a:lnSpc>
            </a:pPr>
            <a:r>
              <a:rPr lang="en-US" sz="7038" spc="351">
                <a:solidFill>
                  <a:srgbClr val="FFEFD6"/>
                </a:solidFill>
                <a:ea typeface="Black Han Sans"/>
              </a:rPr>
              <a:t>날짜 예측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70451" y="-509629"/>
            <a:ext cx="6494906" cy="8229600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1662" y="844826"/>
            <a:ext cx="5282793" cy="513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1"/>
              </a:lnSpc>
            </a:pPr>
            <a:r>
              <a:rPr lang="en-US" sz="7960" spc="477">
                <a:solidFill>
                  <a:srgbClr val="FFEFD6"/>
                </a:solidFill>
                <a:ea typeface="Black Han Sans"/>
              </a:rPr>
              <a:t>매수 </a:t>
            </a:r>
          </a:p>
          <a:p>
            <a:pPr>
              <a:lnSpc>
                <a:spcPts val="9791"/>
              </a:lnSpc>
            </a:pPr>
            <a:r>
              <a:rPr lang="en-US" sz="7960" spc="477">
                <a:solidFill>
                  <a:srgbClr val="FFEFD6"/>
                </a:solidFill>
                <a:ea typeface="Black Han Sans"/>
              </a:rPr>
              <a:t>매도</a:t>
            </a:r>
            <a:r>
              <a:rPr lang="en-US" sz="7960" spc="477">
                <a:solidFill>
                  <a:srgbClr val="FFEFD6"/>
                </a:solidFill>
                <a:latin typeface="Black Han Sans"/>
              </a:rPr>
              <a:t> </a:t>
            </a:r>
          </a:p>
          <a:p>
            <a:pPr>
              <a:lnSpc>
                <a:spcPts val="9791"/>
              </a:lnSpc>
            </a:pPr>
            <a:r>
              <a:rPr lang="en-US" sz="7960" spc="477">
                <a:solidFill>
                  <a:srgbClr val="FFEFD6"/>
                </a:solidFill>
                <a:ea typeface="Black Han Sans"/>
              </a:rPr>
              <a:t>날짜 예측</a:t>
            </a:r>
          </a:p>
          <a:p>
            <a:pPr>
              <a:lnSpc>
                <a:spcPts val="979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188675" y="247650"/>
            <a:ext cx="8278897" cy="7811158"/>
            <a:chOff x="0" y="0"/>
            <a:chExt cx="11038530" cy="104148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1038530" cy="721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05"/>
                </a:lnSpc>
              </a:pPr>
              <a:r>
                <a:rPr lang="en-US" sz="3388" spc="101">
                  <a:solidFill>
                    <a:srgbClr val="49403C"/>
                  </a:solidFill>
                  <a:latin typeface="Saira Bold Bold"/>
                </a:rPr>
                <a:t>MACD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48001"/>
              <a:ext cx="11038530" cy="9466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1"/>
                </a:lnSpc>
              </a:pPr>
              <a:r>
                <a:rPr lang="en-US" sz="2447" spc="24">
                  <a:solidFill>
                    <a:srgbClr val="49403C"/>
                  </a:solidFill>
                  <a:ea typeface="Saira Light"/>
                </a:rPr>
                <a:t>▼ 이동평균가격 기간 설정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short  : 30 일 ,  long  : 60일 ,  signal  :15 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MACD : 이동평균 차 (short - long)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signal -&gt;  MACD의 이동평균 </a:t>
              </a:r>
            </a:p>
            <a:p>
              <a:pPr>
                <a:lnSpc>
                  <a:spcPts val="3671"/>
                </a:lnSpc>
              </a:pPr>
            </a:p>
            <a:p>
              <a:pPr>
                <a:lnSpc>
                  <a:spcPts val="3671"/>
                </a:lnSpc>
              </a:pPr>
              <a:r>
                <a:rPr lang="en-US" sz="2447" spc="24">
                  <a:solidFill>
                    <a:srgbClr val="49403C"/>
                  </a:solidFill>
                  <a:ea typeface="Saira Light"/>
                </a:rPr>
                <a:t>▼ 상승장 /  하락장 구분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 MACD &gt; signal  :  상승장   (↑)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 MACD &lt; signal :   하락장   (↓)</a:t>
              </a:r>
            </a:p>
            <a:p>
              <a:pPr>
                <a:lnSpc>
                  <a:spcPts val="3671"/>
                </a:lnSpc>
              </a:pPr>
            </a:p>
            <a:p>
              <a:pPr>
                <a:lnSpc>
                  <a:spcPts val="3671"/>
                </a:lnSpc>
              </a:pPr>
              <a:r>
                <a:rPr lang="en-US" sz="2447" spc="24">
                  <a:solidFill>
                    <a:srgbClr val="49403C"/>
                  </a:solidFill>
                  <a:ea typeface="Saira Light"/>
                </a:rPr>
                <a:t>▼ 매수 /  매도 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↑-↓  전환 지점  :  매도 타이밍</a:t>
              </a:r>
            </a:p>
            <a:p>
              <a:pPr>
                <a:lnSpc>
                  <a:spcPts val="3426"/>
                </a:lnSpc>
              </a:pPr>
              <a:r>
                <a:rPr lang="en-US" sz="2284" spc="22">
                  <a:solidFill>
                    <a:srgbClr val="49403C"/>
                  </a:solidFill>
                  <a:latin typeface="Saira Light"/>
                </a:rPr>
                <a:t>    ↓-↑  전환 지점  :  매수 타이밍</a:t>
              </a:r>
            </a:p>
            <a:p>
              <a:pPr>
                <a:lnSpc>
                  <a:spcPts val="3671"/>
                </a:lnSpc>
              </a:pPr>
            </a:p>
            <a:p>
              <a:pPr>
                <a:lnSpc>
                  <a:spcPts val="3671"/>
                </a:lnSpc>
              </a:pPr>
            </a:p>
            <a:p>
              <a:pPr>
                <a:lnSpc>
                  <a:spcPts val="3671"/>
                </a:lnSpc>
              </a:pPr>
            </a:p>
            <a:p>
              <a:pPr>
                <a:lnSpc>
                  <a:spcPts val="36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981138" y="7719971"/>
            <a:ext cx="10905593" cy="2567029"/>
            <a:chOff x="0" y="0"/>
            <a:chExt cx="14540791" cy="3422705"/>
          </a:xfrm>
        </p:grpSpPr>
        <p:sp>
          <p:nvSpPr>
            <p:cNvPr name="AutoShape 8" id="8"/>
            <p:cNvSpPr/>
            <p:nvPr/>
          </p:nvSpPr>
          <p:spPr>
            <a:xfrm rot="5400000">
              <a:off x="6699945" y="-6699945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5400000">
              <a:off x="6699945" y="-5559043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10" id="10"/>
            <p:cNvSpPr/>
            <p:nvPr/>
          </p:nvSpPr>
          <p:spPr>
            <a:xfrm rot="5400000">
              <a:off x="6699945" y="-4418141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46613" y="247650"/>
            <a:ext cx="347871" cy="34787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9403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188675" y="6573206"/>
            <a:ext cx="8698062" cy="5125091"/>
            <a:chOff x="0" y="0"/>
            <a:chExt cx="11597416" cy="68334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1597416" cy="695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2"/>
                </a:lnSpc>
              </a:pPr>
              <a:r>
                <a:rPr lang="en-US" sz="3255" spc="97">
                  <a:solidFill>
                    <a:srgbClr val="49403C"/>
                  </a:solidFill>
                  <a:latin typeface="Saira Bold Bold"/>
                </a:rPr>
                <a:t>Bollinger Band  &amp; % Band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17218"/>
              <a:ext cx="11597416" cy="5916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ea typeface="Saira Light"/>
                </a:rPr>
                <a:t>▼ </a:t>
              </a:r>
              <a:r>
                <a:rPr lang="en-US" sz="2351" spc="23">
                  <a:solidFill>
                    <a:srgbClr val="49403C"/>
                  </a:solidFill>
                  <a:latin typeface="Saira Light Bold"/>
                </a:rPr>
                <a:t>Bollinger Band</a:t>
              </a:r>
            </a:p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latin typeface="Saira Light"/>
                </a:rPr>
                <a:t>    눌림목 구간 (상위밴드 - 하위밴드 격차 좁아지기 시작) : 매수 타이밍</a:t>
              </a:r>
            </a:p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latin typeface="Saira Light"/>
                </a:rPr>
                <a:t>    긴목 구간 (상위밴드 - 하위밴드 격차 넓음)  : 매도 타이밍</a:t>
              </a:r>
            </a:p>
            <a:p>
              <a:pPr>
                <a:lnSpc>
                  <a:spcPts val="3526"/>
                </a:lnSpc>
              </a:pPr>
            </a:p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ea typeface="Saira Light"/>
                </a:rPr>
                <a:t>▼ % Band</a:t>
              </a:r>
            </a:p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latin typeface="Saira Light"/>
                </a:rPr>
                <a:t>    주가의 가격의 상대적 위치 설명</a:t>
              </a:r>
            </a:p>
            <a:p>
              <a:pPr>
                <a:lnSpc>
                  <a:spcPts val="3526"/>
                </a:lnSpc>
              </a:pPr>
              <a:r>
                <a:rPr lang="en-US" sz="2351" spc="23">
                  <a:solidFill>
                    <a:srgbClr val="49403C"/>
                  </a:solidFill>
                  <a:latin typeface="Saira Light"/>
                </a:rPr>
                <a:t> </a:t>
              </a:r>
            </a:p>
            <a:p>
              <a:pPr>
                <a:lnSpc>
                  <a:spcPts val="3526"/>
                </a:lnSpc>
              </a:pPr>
            </a:p>
            <a:p>
              <a:pPr>
                <a:lnSpc>
                  <a:spcPts val="3526"/>
                </a:lnSpc>
              </a:pPr>
            </a:p>
            <a:p>
              <a:pPr>
                <a:lnSpc>
                  <a:spcPts val="352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46613" y="6573206"/>
            <a:ext cx="347871" cy="34787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9403C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164576"/>
            <a:ext cx="16230600" cy="649224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479257" y="6510975"/>
            <a:ext cx="843564" cy="84356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FF3131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01933" y="6644573"/>
            <a:ext cx="709966" cy="7099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FF3131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47851" y="5410696"/>
            <a:ext cx="798719" cy="7987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6992" y="539651"/>
            <a:ext cx="7510021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15C63"/>
                </a:solidFill>
                <a:latin typeface="Black Han Sans"/>
              </a:rPr>
              <a:t>SK하이닉스 종가 추이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635625" y="3520957"/>
            <a:ext cx="798719" cy="7987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12539" y="5845854"/>
            <a:ext cx="798719" cy="7987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36266" y="5011336"/>
            <a:ext cx="798719" cy="7987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934575"/>
            <a:ext cx="16230600" cy="64178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025175" y="4427797"/>
            <a:ext cx="887472" cy="88747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FF3131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6992" y="539651"/>
            <a:ext cx="7185569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신풍제약 종가 추이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627088" y="6794105"/>
            <a:ext cx="693749" cy="6937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FF3131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21477" y="4744141"/>
            <a:ext cx="798719" cy="7987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35909" y="3120446"/>
            <a:ext cx="798719" cy="7987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32734" y="3120446"/>
            <a:ext cx="798719" cy="7987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44622" y="5542859"/>
            <a:ext cx="887472" cy="88747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FF3131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05317" y="7088495"/>
            <a:ext cx="798719" cy="7987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65619" y="4028438"/>
            <a:ext cx="798719" cy="7987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934575"/>
            <a:ext cx="16230600" cy="64178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925780" y="5823901"/>
            <a:ext cx="843564" cy="84356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FF3131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6992" y="539651"/>
            <a:ext cx="7185569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SGC이테크건설 종가 추이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91710" y="6854230"/>
            <a:ext cx="843564" cy="84356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FF3131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13492" y="5025182"/>
            <a:ext cx="798719" cy="7987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94563" y="3330386"/>
            <a:ext cx="798719" cy="7987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59284" y="4850261"/>
            <a:ext cx="843564" cy="8435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>
              <a:solidFill>
                <a:srgbClr val="FF3131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31052" y="3158334"/>
            <a:ext cx="798719" cy="7987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52A7D7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12211" y="5294466"/>
            <a:ext cx="798719" cy="7987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981066" y="3158334"/>
            <a:ext cx="798719" cy="7987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>
              <a:solidFill>
                <a:srgbClr val="4BBC39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AutoShape 3" id="3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-309297"/>
            <a:ext cx="6867867" cy="54527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2521" y="3314700"/>
            <a:ext cx="8911479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RATE OF RETURN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9542" y="7905506"/>
            <a:ext cx="6216633" cy="137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53"/>
              </a:lnSpc>
            </a:pPr>
            <a:r>
              <a:rPr lang="en-US" sz="7038" spc="351">
                <a:solidFill>
                  <a:srgbClr val="FFEFD6"/>
                </a:solidFill>
                <a:ea typeface="Black Han Sans"/>
              </a:rPr>
              <a:t>선정 종목 수익률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25972" y="303074"/>
            <a:ext cx="12025451" cy="63829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0981" y="7732998"/>
            <a:ext cx="17946039" cy="20114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3729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932" y="968158"/>
            <a:ext cx="5366812" cy="877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Black Han Sans"/>
              </a:rPr>
              <a:t>상승 하락 날짜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4/4 ↑(매수)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7/11 ↓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8/13 ↑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11/20 ↓ (매도)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↑-↓전환간격 : 33일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↓-↑전환간격 : 98일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68676" y="303074"/>
            <a:ext cx="12038132" cy="63896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3162" y="7958141"/>
            <a:ext cx="17821676" cy="16867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0932" y="968158"/>
            <a:ext cx="5366812" cy="80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Black Han Sans"/>
              </a:rPr>
              <a:t>상승 하락 날짜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3/20 ↑(매수)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9/13  ↓(매도)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↑-↓전환간격 : 177일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↓-↑전환간격 : 177일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3999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 제약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17744" y="303074"/>
            <a:ext cx="12419324" cy="65919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567" y="8063148"/>
            <a:ext cx="17954651" cy="188207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0932" y="968158"/>
            <a:ext cx="5366812" cy="948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Black Han Sans"/>
              </a:rPr>
              <a:t>상승 하락 날짜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5/15 ↑(매수)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8/11  ↓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11/7 ↑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 12/30 (매도)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↑-↓전환간격 : 88일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Saira Black"/>
              </a:rPr>
              <a:t>↓-↑전환간격 : 88일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3999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SGC 이테크건설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58953" y="1870823"/>
            <a:ext cx="14370094" cy="76640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699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15C63"/>
                </a:solidFill>
                <a:ea typeface="Black Han Sans"/>
              </a:rPr>
              <a:t>업종별 평균 그래프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6477" y="2400300"/>
            <a:ext cx="8504071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STOCK SELECTION CRITERIA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156544" y="7817484"/>
            <a:ext cx="5630784" cy="144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59"/>
              </a:lnSpc>
            </a:pPr>
            <a:r>
              <a:rPr lang="en-US" sz="7399" spc="369">
                <a:solidFill>
                  <a:srgbClr val="FFEFD6"/>
                </a:solidFill>
                <a:ea typeface="Black Han Sans"/>
              </a:rPr>
              <a:t>주식 선택 기준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7" id="7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0"/>
            <a:ext cx="6867867" cy="54527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743818"/>
            <a:ext cx="16230600" cy="78393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6992" y="539651"/>
            <a:ext cx="15392297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15C63"/>
                </a:solidFill>
                <a:latin typeface="Black Han Sans"/>
              </a:rPr>
              <a:t>+ 전체 데이터의 최대 최소 값(20200319 ~ 20201230)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022" y="3404937"/>
            <a:ext cx="19078043" cy="2567029"/>
            <a:chOff x="0" y="0"/>
            <a:chExt cx="25437391" cy="3422705"/>
          </a:xfrm>
        </p:grpSpPr>
        <p:sp>
          <p:nvSpPr>
            <p:cNvPr name="AutoShape 3" id="3"/>
            <p:cNvSpPr/>
            <p:nvPr/>
          </p:nvSpPr>
          <p:spPr>
            <a:xfrm rot="5400000">
              <a:off x="12148245" y="-12148245"/>
              <a:ext cx="1140902" cy="254373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12148245" y="-11007343"/>
              <a:ext cx="1140902" cy="254373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12148245" y="-9866441"/>
              <a:ext cx="1140902" cy="254373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552564" y="3050146"/>
            <a:ext cx="3276624" cy="327661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05688" y="3050146"/>
            <a:ext cx="3276624" cy="327661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54" b="-2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877912" y="3050146"/>
            <a:ext cx="3276624" cy="327661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942573" y="6804523"/>
            <a:ext cx="9066914" cy="1998099"/>
            <a:chOff x="0" y="0"/>
            <a:chExt cx="2387994" cy="526248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2387994" cy="526248"/>
            </a:xfrm>
            <a:custGeom>
              <a:avLst/>
              <a:gdLst/>
              <a:ahLst/>
              <a:cxnLst/>
              <a:rect r="r" b="b" t="t" l="l"/>
              <a:pathLst>
                <a:path h="526248" w="2387994">
                  <a:moveTo>
                    <a:pt x="0" y="0"/>
                  </a:moveTo>
                  <a:lnTo>
                    <a:pt x="2387994" y="0"/>
                  </a:lnTo>
                  <a:lnTo>
                    <a:pt x="2387994" y="526248"/>
                  </a:lnTo>
                  <a:lnTo>
                    <a:pt x="0" y="52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3529" y="1317093"/>
            <a:ext cx="1582094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254">
                <a:solidFill>
                  <a:srgbClr val="49403C"/>
                </a:solidFill>
                <a:latin typeface="Saira Black"/>
              </a:rPr>
              <a:t> 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24341" y="6641082"/>
            <a:ext cx="413307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49403C"/>
                </a:solidFill>
                <a:latin typeface="Black Han Sans"/>
              </a:rPr>
              <a:t>SK 하이닉스</a:t>
            </a:r>
          </a:p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FF3131"/>
                </a:solidFill>
                <a:ea typeface="Black Han Sans"/>
              </a:rPr>
              <a:t>수익률 : 22%</a:t>
            </a:r>
          </a:p>
          <a:p>
            <a:pPr algn="ctr">
              <a:lnSpc>
                <a:spcPts val="4759"/>
              </a:lnSpc>
            </a:pPr>
            <a:r>
              <a:rPr lang="en-US" sz="3400" spc="170">
                <a:solidFill>
                  <a:srgbClr val="FF3131"/>
                </a:solidFill>
                <a:ea typeface="Black Han Sans"/>
              </a:rPr>
              <a:t>손익: 2.2억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7465" y="6641082"/>
            <a:ext cx="4133070" cy="305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49403C"/>
                </a:solidFill>
                <a:ea typeface="Black Han Sans Italics"/>
              </a:rPr>
              <a:t>신풍제약</a:t>
            </a:r>
          </a:p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FF3131"/>
                </a:solidFill>
                <a:ea typeface="Black Han Sans Italics"/>
              </a:rPr>
              <a:t>수익률 : 1759%</a:t>
            </a:r>
          </a:p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FF3131"/>
                </a:solidFill>
                <a:ea typeface="Black Han Sans Italics"/>
              </a:rPr>
              <a:t>손익 : 175.9억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449689" y="6641082"/>
            <a:ext cx="4133070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49403C"/>
                </a:solidFill>
                <a:latin typeface="Black Han Sans"/>
              </a:rPr>
              <a:t>SGC 이테크건설</a:t>
            </a:r>
          </a:p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FF3131"/>
                </a:solidFill>
                <a:ea typeface="Black Han Sans"/>
              </a:rPr>
              <a:t>수익률 : 66%</a:t>
            </a:r>
          </a:p>
          <a:p>
            <a:pPr algn="ctr">
              <a:lnSpc>
                <a:spcPts val="4759"/>
              </a:lnSpc>
            </a:pPr>
            <a:r>
              <a:rPr lang="en-US" sz="3400" spc="170">
                <a:solidFill>
                  <a:srgbClr val="FF3131"/>
                </a:solidFill>
                <a:ea typeface="Black Han Sans"/>
              </a:rPr>
              <a:t>손익 : 6.6억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2564" y="8716897"/>
            <a:ext cx="12893347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5814E"/>
                </a:solidFill>
                <a:ea typeface="Jeju Hallasan"/>
              </a:rPr>
              <a:t>총 수익률 : 616%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199">
                <a:solidFill>
                  <a:srgbClr val="05814E"/>
                </a:solidFill>
                <a:ea typeface="Jeju Hallasan"/>
              </a:rPr>
              <a:t>총 손익</a:t>
            </a:r>
            <a:r>
              <a:rPr lang="en-US" sz="3999" spc="199">
                <a:solidFill>
                  <a:srgbClr val="05814E"/>
                </a:solidFill>
                <a:latin typeface="Jeju Hallasan"/>
              </a:rPr>
              <a:t>: 184.7억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AutoShape 3" id="3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-309297"/>
            <a:ext cx="6867867" cy="54527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5559" y="4229100"/>
            <a:ext cx="8911479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FUTURE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9542" y="7905506"/>
            <a:ext cx="6216633" cy="137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53"/>
              </a:lnSpc>
            </a:pPr>
            <a:r>
              <a:rPr lang="en-US" sz="7038" spc="351">
                <a:solidFill>
                  <a:srgbClr val="FFEFD6"/>
                </a:solidFill>
                <a:ea typeface="Black Han Sans Italics"/>
              </a:rPr>
              <a:t>미래 예측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81513" t="0" r="0" b="0"/>
          <a:stretch>
            <a:fillRect/>
          </a:stretch>
        </p:blipFill>
        <p:spPr>
          <a:xfrm flipH="false" flipV="false" rot="0">
            <a:off x="2364701" y="1821038"/>
            <a:ext cx="3796391" cy="82145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12496" y="3075601"/>
            <a:ext cx="2348597" cy="23485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4BBC39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161092" y="4168937"/>
            <a:ext cx="1911947" cy="0"/>
          </a:xfrm>
          <a:prstGeom prst="line">
            <a:avLst/>
          </a:prstGeom>
          <a:ln cap="flat" w="1619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8073040" y="3622269"/>
            <a:ext cx="3053804" cy="1255261"/>
            <a:chOff x="0" y="0"/>
            <a:chExt cx="804294" cy="33060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ea typeface="Saira Light Bold"/>
                </a:rPr>
                <a:t>올라갈 것이다!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1126843" y="4249900"/>
            <a:ext cx="2052893" cy="0"/>
          </a:xfrm>
          <a:prstGeom prst="line">
            <a:avLst/>
          </a:prstGeom>
          <a:ln cap="flat" w="1619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13609918" y="8240656"/>
            <a:ext cx="3053804" cy="1255261"/>
            <a:chOff x="0" y="0"/>
            <a:chExt cx="804294" cy="33060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FF3131"/>
                  </a:solidFill>
                  <a:latin typeface="Saira Light Bold"/>
                </a:rPr>
                <a:t>True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79737" y="1154649"/>
            <a:ext cx="3914166" cy="670811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6992" y="539651"/>
            <a:ext cx="4666295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61489" y="4896615"/>
            <a:ext cx="1707794" cy="0"/>
          </a:xfrm>
          <a:prstGeom prst="line">
            <a:avLst/>
          </a:prstGeom>
          <a:ln cap="flat" w="16192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8069283" y="4268985"/>
            <a:ext cx="3053804" cy="1255261"/>
            <a:chOff x="0" y="0"/>
            <a:chExt cx="804294" cy="33060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4AAD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ea typeface="Saira Bold Bold"/>
                </a:rPr>
                <a:t>내려갈 것이다!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1123087" y="4896615"/>
            <a:ext cx="1884881" cy="0"/>
          </a:xfrm>
          <a:prstGeom prst="line">
            <a:avLst/>
          </a:prstGeom>
          <a:ln cap="flat" w="16192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3609918" y="8240656"/>
            <a:ext cx="3053804" cy="1255261"/>
            <a:chOff x="0" y="0"/>
            <a:chExt cx="804294" cy="33060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FF3131"/>
                  </a:solidFill>
                  <a:latin typeface="Saira Light Bold"/>
                </a:rPr>
                <a:t>True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81749" t="0" r="3199" b="0"/>
          <a:stretch>
            <a:fillRect/>
          </a:stretch>
        </p:blipFill>
        <p:spPr>
          <a:xfrm flipH="false" flipV="false" rot="0">
            <a:off x="2368244" y="2011582"/>
            <a:ext cx="2888503" cy="7588412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3115878" y="3192847"/>
            <a:ext cx="3245611" cy="32456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4BBC39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007968" y="1331392"/>
            <a:ext cx="3914166" cy="670811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6992" y="539651"/>
            <a:ext cx="4666295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BBC39"/>
                </a:solidFill>
                <a:ea typeface="Black Han Sans"/>
              </a:rPr>
              <a:t>신풍제약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82692" t="0" r="3431" b="0"/>
          <a:stretch>
            <a:fillRect/>
          </a:stretch>
        </p:blipFill>
        <p:spPr>
          <a:xfrm flipH="false" flipV="false" rot="0">
            <a:off x="2734715" y="1822806"/>
            <a:ext cx="2752979" cy="78452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411702" y="3132857"/>
            <a:ext cx="3102471" cy="310247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4BBC39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79737" y="1440910"/>
            <a:ext cx="3914166" cy="6708116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>
            <a:off x="6514173" y="4765055"/>
            <a:ext cx="1542852" cy="29913"/>
          </a:xfrm>
          <a:prstGeom prst="line">
            <a:avLst/>
          </a:prstGeom>
          <a:ln cap="flat" w="16192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8057025" y="4167337"/>
            <a:ext cx="3053804" cy="1255261"/>
            <a:chOff x="0" y="0"/>
            <a:chExt cx="804294" cy="33060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4AAD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ea typeface="Saira Light Bold"/>
                </a:rPr>
                <a:t>내려갈 것이다!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1110829" y="4794968"/>
            <a:ext cx="2068908" cy="0"/>
          </a:xfrm>
          <a:prstGeom prst="line">
            <a:avLst/>
          </a:prstGeom>
          <a:ln cap="flat" w="161925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13609918" y="8240656"/>
            <a:ext cx="3053804" cy="1255261"/>
            <a:chOff x="0" y="0"/>
            <a:chExt cx="804294" cy="33060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804294" cy="330604"/>
            </a:xfrm>
            <a:custGeom>
              <a:avLst/>
              <a:gdLst/>
              <a:ahLst/>
              <a:cxnLst/>
              <a:rect r="r" b="b" t="t" l="l"/>
              <a:pathLst>
                <a:path h="330604" w="804294">
                  <a:moveTo>
                    <a:pt x="129294" y="0"/>
                  </a:moveTo>
                  <a:lnTo>
                    <a:pt x="675000" y="0"/>
                  </a:lnTo>
                  <a:cubicBezTo>
                    <a:pt x="746407" y="0"/>
                    <a:pt x="804294" y="57887"/>
                    <a:pt x="804294" y="129294"/>
                  </a:cubicBezTo>
                  <a:lnTo>
                    <a:pt x="804294" y="201310"/>
                  </a:lnTo>
                  <a:cubicBezTo>
                    <a:pt x="804294" y="272717"/>
                    <a:pt x="746407" y="330604"/>
                    <a:pt x="675000" y="330604"/>
                  </a:cubicBezTo>
                  <a:lnTo>
                    <a:pt x="129294" y="330604"/>
                  </a:lnTo>
                  <a:cubicBezTo>
                    <a:pt x="95003" y="330604"/>
                    <a:pt x="62117" y="316982"/>
                    <a:pt x="37869" y="292734"/>
                  </a:cubicBezTo>
                  <a:cubicBezTo>
                    <a:pt x="13622" y="268487"/>
                    <a:pt x="0" y="235601"/>
                    <a:pt x="0" y="201310"/>
                  </a:cubicBezTo>
                  <a:lnTo>
                    <a:pt x="0" y="129294"/>
                  </a:lnTo>
                  <a:cubicBezTo>
                    <a:pt x="0" y="95003"/>
                    <a:pt x="13622" y="62117"/>
                    <a:pt x="37869" y="37869"/>
                  </a:cubicBezTo>
                  <a:cubicBezTo>
                    <a:pt x="62117" y="13622"/>
                    <a:pt x="95003" y="0"/>
                    <a:pt x="1292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FF3131"/>
                  </a:solidFill>
                  <a:latin typeface="Saira Light Bold"/>
                </a:rPr>
                <a:t>True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46992" y="539651"/>
            <a:ext cx="4666295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2A7D7"/>
                </a:solidFill>
                <a:latin typeface="Black Han Sans"/>
              </a:rPr>
              <a:t>SCG이테크건설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9297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720971" y="-309297"/>
            <a:ext cx="2567029" cy="10905593"/>
            <a:chOff x="0" y="0"/>
            <a:chExt cx="3422705" cy="1454079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35673" y="2813444"/>
            <a:ext cx="10216655" cy="5987415"/>
            <a:chOff x="0" y="0"/>
            <a:chExt cx="13622206" cy="79832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42875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 M</a:t>
              </a: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yeong Jun Hyeon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155392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Chan Hu</a:t>
              </a: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 Park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776432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Seok Min Lee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695738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Dae Gyun Lee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36085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Se Joon Park</a:t>
              </a: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16778"/>
              <a:ext cx="13622206" cy="827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170">
                  <a:solidFill>
                    <a:srgbClr val="49403C"/>
                  </a:solidFill>
                  <a:latin typeface="Black Han Sans Italics"/>
                </a:rPr>
                <a:t>Jong Min Jeon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35673" y="698894"/>
            <a:ext cx="10216655" cy="1057275"/>
            <a:chOff x="0" y="0"/>
            <a:chExt cx="13622206" cy="140970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3622206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210">
                  <a:solidFill>
                    <a:srgbClr val="49403C"/>
                  </a:solidFill>
                  <a:latin typeface="Saira Black"/>
                </a:rPr>
                <a:t>STAFF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876594" y="322576"/>
              <a:ext cx="1535607" cy="952076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225501" y="322576"/>
              <a:ext cx="1535607" cy="95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9297"/>
            <a:ext cx="2567029" cy="10905593"/>
            <a:chOff x="0" y="0"/>
            <a:chExt cx="3422705" cy="1454079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720971" y="-309297"/>
            <a:ext cx="2567029" cy="10905593"/>
            <a:chOff x="0" y="0"/>
            <a:chExt cx="3422705" cy="14540791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140902" y="0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281803" y="0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146903" y="2571593"/>
            <a:ext cx="11994195" cy="514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6"/>
              </a:lnSpc>
            </a:pPr>
            <a:r>
              <a:rPr lang="en-US" sz="16905" spc="507">
                <a:solidFill>
                  <a:srgbClr val="49403C"/>
                </a:solidFill>
                <a:latin typeface="Saira Black"/>
              </a:rPr>
              <a:t>THANK</a:t>
            </a:r>
          </a:p>
          <a:p>
            <a:pPr algn="ctr">
              <a:lnSpc>
                <a:spcPts val="20286"/>
              </a:lnSpc>
            </a:pPr>
            <a:r>
              <a:rPr lang="en-US" sz="16905" spc="507">
                <a:solidFill>
                  <a:srgbClr val="49403C"/>
                </a:solidFill>
                <a:latin typeface="Saira Black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70451" y="-509629"/>
            <a:ext cx="6494906" cy="8229600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1662" y="844826"/>
            <a:ext cx="4703413" cy="265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1"/>
              </a:lnSpc>
            </a:pPr>
            <a:r>
              <a:rPr lang="en-US" sz="7960" spc="477">
                <a:solidFill>
                  <a:srgbClr val="FFEFD6"/>
                </a:solidFill>
                <a:ea typeface="Black Han Sans"/>
              </a:rPr>
              <a:t>주식</a:t>
            </a:r>
          </a:p>
          <a:p>
            <a:pPr>
              <a:lnSpc>
                <a:spcPts val="9791"/>
              </a:lnSpc>
            </a:pPr>
            <a:r>
              <a:rPr lang="en-US" sz="7960" spc="477">
                <a:solidFill>
                  <a:srgbClr val="FFEFD6"/>
                </a:solidFill>
                <a:ea typeface="Black Han Sans"/>
              </a:rPr>
              <a:t>선택 기준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198200" y="1054376"/>
            <a:ext cx="9061100" cy="1759252"/>
            <a:chOff x="0" y="0"/>
            <a:chExt cx="12081467" cy="23456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2081467" cy="777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1"/>
                </a:lnSpc>
              </a:pPr>
              <a:r>
                <a:rPr lang="en-US" sz="3708" spc="111">
                  <a:solidFill>
                    <a:srgbClr val="49403C"/>
                  </a:solidFill>
                  <a:ea typeface="Saira Bold Bold"/>
                </a:rPr>
                <a:t>기간 변동폭 / 평균거래량 / 총거래량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35244"/>
              <a:ext cx="12081467" cy="1310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8"/>
                </a:lnSpc>
              </a:pPr>
              <a:r>
                <a:rPr lang="en-US" sz="2678" spc="26">
                  <a:solidFill>
                    <a:srgbClr val="49403C"/>
                  </a:solidFill>
                  <a:latin typeface="Saira Light"/>
                </a:rPr>
                <a:t>2019-01-01 ~ 2020-03-19 내  종가기준</a:t>
              </a:r>
            </a:p>
            <a:p>
              <a:pPr>
                <a:lnSpc>
                  <a:spcPts val="4018"/>
                </a:lnSpc>
              </a:pPr>
              <a:r>
                <a:rPr lang="en-US" sz="2678" spc="26">
                  <a:solidFill>
                    <a:srgbClr val="49403C"/>
                  </a:solidFill>
                  <a:latin typeface="Saira Light"/>
                </a:rPr>
                <a:t>(최고가 - 최저가) / (최저가) * 100 = 변동폭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981138" y="7719971"/>
            <a:ext cx="10905593" cy="2567029"/>
            <a:chOff x="0" y="0"/>
            <a:chExt cx="14540791" cy="3422705"/>
          </a:xfrm>
        </p:grpSpPr>
        <p:sp>
          <p:nvSpPr>
            <p:cNvPr name="AutoShape 8" id="8"/>
            <p:cNvSpPr/>
            <p:nvPr/>
          </p:nvSpPr>
          <p:spPr>
            <a:xfrm rot="5400000">
              <a:off x="6699945" y="-6699945"/>
              <a:ext cx="1140902" cy="145407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5400000">
              <a:off x="6699945" y="-5559043"/>
              <a:ext cx="1140902" cy="145407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10" id="10"/>
            <p:cNvSpPr/>
            <p:nvPr/>
          </p:nvSpPr>
          <p:spPr>
            <a:xfrm rot="5400000">
              <a:off x="6699945" y="-4418141"/>
              <a:ext cx="1140902" cy="145407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46613" y="1028700"/>
            <a:ext cx="347871" cy="34787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9403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246613" y="3431236"/>
            <a:ext cx="347871" cy="34787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9403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198200" y="3435933"/>
            <a:ext cx="8794893" cy="1707567"/>
            <a:chOff x="0" y="0"/>
            <a:chExt cx="11726525" cy="22767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1172652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49403C"/>
                  </a:solidFill>
                  <a:ea typeface="Saira Bold Bold"/>
                </a:rPr>
                <a:t>세부 기준 및 필터 순서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1836"/>
              <a:ext cx="11726525" cy="1264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latin typeface="Saira Light"/>
                </a:rPr>
                <a:t>1.  변동폭 기준으로 rank 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latin typeface="Saira Light"/>
                </a:rPr>
                <a:t>2. </a:t>
              </a:r>
              <a:r>
                <a:rPr lang="en-US" sz="2600" spc="26">
                  <a:solidFill>
                    <a:srgbClr val="49403C"/>
                  </a:solidFill>
                  <a:ea typeface="Saira Light"/>
                </a:rPr>
                <a:t>변동폭 기준으로 sec_nm별 rank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198200" y="5569533"/>
            <a:ext cx="8794893" cy="3688767"/>
            <a:chOff x="0" y="0"/>
            <a:chExt cx="11726525" cy="491835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1172652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49403C"/>
                  </a:solidFill>
                  <a:ea typeface="Saira Bold Bold"/>
                </a:rPr>
                <a:t>안전 2 + 모험 1           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1836"/>
              <a:ext cx="11726525" cy="3906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ea typeface="Saira Light"/>
                </a:rPr>
                <a:t>안전 2                                                        모험 1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ea typeface="Saira Light"/>
                </a:rPr>
                <a:t>변동폭 : 150 이상 200 이하                    변동폭 : 가장 높은 거!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ea typeface="Saira Light"/>
                </a:rPr>
                <a:t>평균거래량 : 2백만 이상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49403C"/>
                  </a:solidFill>
                  <a:ea typeface="Saira Light"/>
                </a:rPr>
                <a:t>총거래량  : 8억 이상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46613" y="5569533"/>
            <a:ext cx="347871" cy="34787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9403C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AutoShape 3" id="3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-309297"/>
            <a:ext cx="6867867" cy="54527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98094" y="2927339"/>
            <a:ext cx="2197095" cy="32224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9213" y="2528881"/>
            <a:ext cx="8504071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TOP 3</a:t>
            </a:r>
          </a:p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STOCK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0283" y="7974086"/>
            <a:ext cx="6114781" cy="130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3"/>
              </a:lnSpc>
            </a:pPr>
            <a:r>
              <a:rPr lang="en-US" sz="6738" spc="336">
                <a:solidFill>
                  <a:srgbClr val="FFEFD6"/>
                </a:solidFill>
                <a:latin typeface="Black Han Sans"/>
              </a:rPr>
              <a:t>TOP3 선정 종목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022" y="4688451"/>
            <a:ext cx="19078043" cy="2567029"/>
            <a:chOff x="0" y="0"/>
            <a:chExt cx="25437391" cy="3422705"/>
          </a:xfrm>
        </p:grpSpPr>
        <p:sp>
          <p:nvSpPr>
            <p:cNvPr name="AutoShape 3" id="3"/>
            <p:cNvSpPr/>
            <p:nvPr/>
          </p:nvSpPr>
          <p:spPr>
            <a:xfrm rot="5400000">
              <a:off x="12148245" y="-12148245"/>
              <a:ext cx="1140902" cy="25437391"/>
            </a:xfrm>
            <a:prstGeom prst="rect">
              <a:avLst/>
            </a:prstGeom>
            <a:solidFill>
              <a:srgbClr val="69A9B2">
                <a:alpha val="69804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12148245" y="-11007343"/>
              <a:ext cx="1140902" cy="25437391"/>
            </a:xfrm>
            <a:prstGeom prst="rect">
              <a:avLst/>
            </a:prstGeom>
            <a:solidFill>
              <a:srgbClr val="69A9B2">
                <a:alpha val="40000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12148245" y="-9866441"/>
              <a:ext cx="1140902" cy="25437391"/>
            </a:xfrm>
            <a:prstGeom prst="rect">
              <a:avLst/>
            </a:prstGeom>
            <a:solidFill>
              <a:srgbClr val="69A9B2">
                <a:alpha val="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552564" y="4333660"/>
            <a:ext cx="3276624" cy="327661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57317" y="4333660"/>
            <a:ext cx="3276624" cy="327661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54" b="-2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887035" y="4333660"/>
            <a:ext cx="3276624" cy="327661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33529" y="1317093"/>
            <a:ext cx="1582094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254">
                <a:solidFill>
                  <a:srgbClr val="49403C"/>
                </a:solidFill>
                <a:latin typeface="Saira Black"/>
              </a:rPr>
              <a:t>TOP3 STOCKS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4341" y="7996809"/>
            <a:ext cx="4133070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FF3131"/>
                </a:solidFill>
                <a:latin typeface="Black Han Sans"/>
              </a:rPr>
              <a:t>SK 하이닉스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077465" y="7996809"/>
            <a:ext cx="4133070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4BBC39"/>
                </a:solidFill>
                <a:ea typeface="Black Han Sans Italics"/>
              </a:rPr>
              <a:t>신풍제약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49689" y="7996809"/>
            <a:ext cx="4133070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69">
                <a:solidFill>
                  <a:srgbClr val="52A7D7"/>
                </a:solidFill>
                <a:latin typeface="Black Han Sans"/>
              </a:rPr>
              <a:t>SGC 이테크건설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213" y="2528881"/>
            <a:ext cx="8504071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STOCK</a:t>
            </a:r>
          </a:p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DATA</a:t>
            </a:r>
          </a:p>
          <a:p>
            <a:pPr>
              <a:lnSpc>
                <a:spcPts val="14400"/>
              </a:lnSpc>
            </a:pPr>
            <a:r>
              <a:rPr lang="en-US" sz="12000" spc="359">
                <a:solidFill>
                  <a:srgbClr val="49403C"/>
                </a:solidFill>
                <a:latin typeface="Saira Black"/>
              </a:rPr>
              <a:t>ANALYSIS</a:t>
            </a:r>
          </a:p>
        </p:txBody>
      </p:sp>
      <p:sp>
        <p:nvSpPr>
          <p:cNvPr name="AutoShape 3" id="3"/>
          <p:cNvSpPr/>
          <p:nvPr/>
        </p:nvSpPr>
        <p:spPr>
          <a:xfrm rot="-10800000">
            <a:off x="11733132" y="-180715"/>
            <a:ext cx="7177318" cy="10905593"/>
          </a:xfrm>
          <a:prstGeom prst="rect">
            <a:avLst/>
          </a:prstGeom>
          <a:solidFill>
            <a:srgbClr val="69A9B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170501" y="6503114"/>
            <a:ext cx="5758347" cy="275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4"/>
              </a:lnSpc>
            </a:pPr>
            <a:r>
              <a:rPr lang="en-US" sz="7403" spc="370">
                <a:solidFill>
                  <a:srgbClr val="FFEFD6"/>
                </a:solidFill>
                <a:ea typeface="Black Han Sans"/>
              </a:rPr>
              <a:t>주식 </a:t>
            </a:r>
          </a:p>
          <a:p>
            <a:pPr>
              <a:lnSpc>
                <a:spcPts val="10364"/>
              </a:lnSpc>
            </a:pPr>
            <a:r>
              <a:rPr lang="en-US" sz="7403" spc="370">
                <a:solidFill>
                  <a:srgbClr val="FFEFD6"/>
                </a:solidFill>
                <a:ea typeface="Black Han Sans"/>
              </a:rPr>
              <a:t>데이터 분석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877456" y="-309297"/>
            <a:ext cx="855676" cy="10905593"/>
          </a:xfrm>
          <a:prstGeom prst="rect">
            <a:avLst/>
          </a:prstGeom>
          <a:solidFill>
            <a:srgbClr val="69A9B2">
              <a:alpha val="69804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10021780" y="-309297"/>
            <a:ext cx="855676" cy="10905593"/>
          </a:xfrm>
          <a:prstGeom prst="rect">
            <a:avLst/>
          </a:prstGeom>
          <a:solidFill>
            <a:srgbClr val="69A9B2">
              <a:alpha val="40000"/>
            </a:srgbClr>
          </a:solidFill>
        </p:spPr>
      </p:sp>
      <p:sp>
        <p:nvSpPr>
          <p:cNvPr name="AutoShape 7" id="7"/>
          <p:cNvSpPr/>
          <p:nvPr/>
        </p:nvSpPr>
        <p:spPr>
          <a:xfrm rot="-10800000">
            <a:off x="9166104" y="-309297"/>
            <a:ext cx="855676" cy="10905593"/>
          </a:xfrm>
          <a:prstGeom prst="rect">
            <a:avLst/>
          </a:prstGeom>
          <a:solidFill>
            <a:srgbClr val="69A9B2">
              <a:alpha val="9804"/>
            </a:srgbClr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7963" t="0" r="7963" b="0"/>
          <a:stretch>
            <a:fillRect/>
          </a:stretch>
        </p:blipFill>
        <p:spPr>
          <a:xfrm flipH="false" flipV="false" rot="0">
            <a:off x="11733132" y="-309297"/>
            <a:ext cx="6867867" cy="5452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441" y="5996840"/>
            <a:ext cx="17677118" cy="21047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91263" y="2147520"/>
            <a:ext cx="12418142" cy="32523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1843" y="6908959"/>
            <a:ext cx="17810716" cy="547740"/>
            <a:chOff x="0" y="0"/>
            <a:chExt cx="4690888" cy="14426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4690888" cy="144261"/>
            </a:xfrm>
            <a:custGeom>
              <a:avLst/>
              <a:gdLst/>
              <a:ahLst/>
              <a:cxnLst/>
              <a:rect r="r" b="b" t="t" l="l"/>
              <a:pathLst>
                <a:path h="144261" w="4690888">
                  <a:moveTo>
                    <a:pt x="0" y="0"/>
                  </a:moveTo>
                  <a:lnTo>
                    <a:pt x="4690888" y="0"/>
                  </a:lnTo>
                  <a:lnTo>
                    <a:pt x="4690888" y="144261"/>
                  </a:lnTo>
                  <a:lnTo>
                    <a:pt x="0" y="144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>
              <a:solidFill>
                <a:srgbClr val="FF3131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7362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6478" y="8625497"/>
            <a:ext cx="1241504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Jeju Hallasan"/>
              </a:rPr>
              <a:t>기간내 변동폭이 심하지 않으면서 거래량이 많은 안정적인 주가 선택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04489" y="2004085"/>
            <a:ext cx="15879022" cy="62788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53372" y="65395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85881" y="539651"/>
            <a:ext cx="5868676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3131"/>
                </a:solidFill>
                <a:latin typeface="Black Han Sans"/>
              </a:rPr>
              <a:t>SK 하이닉스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40482" y="5356308"/>
            <a:ext cx="1349327" cy="13493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DAFgsac5In8</dc:identifier>
  <dcterms:modified xsi:type="dcterms:W3CDTF">2011-08-01T06:04:30Z</dcterms:modified>
  <cp:revision>1</cp:revision>
  <dc:title>stock data analysis</dc:title>
</cp:coreProperties>
</file>